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7" r:id="rId2"/>
    <p:sldId id="284" r:id="rId3"/>
    <p:sldId id="285" r:id="rId4"/>
    <p:sldId id="286" r:id="rId5"/>
    <p:sldId id="287" r:id="rId6"/>
    <p:sldId id="289" r:id="rId7"/>
    <p:sldId id="283" r:id="rId8"/>
  </p:sldIdLst>
  <p:sldSz cx="12192000" cy="6858000"/>
  <p:notesSz cx="6858000" cy="9144000"/>
  <p:custDataLst>
    <p:tags r:id="rId1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2F2F"/>
    <a:srgbClr val="262626"/>
    <a:srgbClr val="F9F9F9"/>
    <a:srgbClr val="F8FAF6"/>
    <a:srgbClr val="F2F3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1" autoAdjust="0"/>
    <p:restoredTop sz="94438" autoAdjust="0"/>
  </p:normalViewPr>
  <p:slideViewPr>
    <p:cSldViewPr snapToGrid="0">
      <p:cViewPr varScale="1">
        <p:scale>
          <a:sx n="86" d="100"/>
          <a:sy n="86" d="100"/>
        </p:scale>
        <p:origin x="562"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tags" Target="tags/tag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712388-985B-4B75-BA09-B999185F1801}" type="datetimeFigureOut">
              <a:rPr lang="zh-CN" altLang="en-US" smtClean="0"/>
              <a:pPr/>
              <a:t>2020/12/23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7ACEED-9A9D-45B2-8E89-278C7A6CCD75}" type="slidenum">
              <a:rPr lang="zh-CN" altLang="en-US" smtClean="0"/>
              <a:pPr/>
              <a:t>‹#›</a:t>
            </a:fld>
            <a:endParaRPr lang="zh-CN" altLang="en-US"/>
          </a:p>
        </p:txBody>
      </p:sp>
    </p:spTree>
    <p:extLst>
      <p:ext uri="{BB962C8B-B14F-4D97-AF65-F5344CB8AC3E}">
        <p14:creationId xmlns:p14="http://schemas.microsoft.com/office/powerpoint/2010/main" val="1899557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亮亮图文旗舰店</a:t>
            </a:r>
            <a:r>
              <a:rPr lang="en-US" altLang="zh-CN" dirty="0"/>
              <a:t>https://liangliangtuwen.tmall.com</a:t>
            </a:r>
            <a:endParaRPr lang="zh-CN" altLang="en-US" dirty="0"/>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1</a:t>
            </a:fld>
            <a:endParaRPr lang="zh-CN" altLang="en-US"/>
          </a:p>
        </p:txBody>
      </p:sp>
    </p:spTree>
    <p:extLst>
      <p:ext uri="{BB962C8B-B14F-4D97-AF65-F5344CB8AC3E}">
        <p14:creationId xmlns:p14="http://schemas.microsoft.com/office/powerpoint/2010/main" val="986381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亮亮图文旗舰店</a:t>
            </a:r>
            <a:r>
              <a:rPr lang="en-US" altLang="zh-CN"/>
              <a:t>https://liangliangtuwen.tmall.com</a:t>
            </a:r>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pPr/>
              <a:t>7</a:t>
            </a:fld>
            <a:endParaRPr lang="zh-CN" altLang="en-US"/>
          </a:p>
        </p:txBody>
      </p:sp>
    </p:spTree>
    <p:extLst>
      <p:ext uri="{BB962C8B-B14F-4D97-AF65-F5344CB8AC3E}">
        <p14:creationId xmlns:p14="http://schemas.microsoft.com/office/powerpoint/2010/main" val="3989825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4082084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175749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423840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548174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949235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4212833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654041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49703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1915626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3677979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F5F9FF8-939F-401C-9892-1997D7A9135B}" type="datetimeFigureOut">
              <a:rPr lang="zh-CN" altLang="en-US" smtClean="0"/>
              <a:pPr/>
              <a:t>2020/12/23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pPr/>
              <a:t>‹#›</a:t>
            </a:fld>
            <a:endParaRPr lang="zh-CN" altLang="en-US"/>
          </a:p>
        </p:txBody>
      </p:sp>
    </p:spTree>
    <p:extLst>
      <p:ext uri="{BB962C8B-B14F-4D97-AF65-F5344CB8AC3E}">
        <p14:creationId xmlns:p14="http://schemas.microsoft.com/office/powerpoint/2010/main" val="3305510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5F9FF8-939F-401C-9892-1997D7A9135B}" type="datetimeFigureOut">
              <a:rPr lang="zh-CN" altLang="en-US" smtClean="0"/>
              <a:pPr/>
              <a:t>2020/12/23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483FC8-2F5D-4D84-9BFB-4CA9D3324FE2}" type="slidenum">
              <a:rPr lang="zh-CN" altLang="en-US" smtClean="0"/>
              <a:pPr/>
              <a:t>‹#›</a:t>
            </a:fld>
            <a:endParaRPr lang="zh-CN" altLang="en-US"/>
          </a:p>
        </p:txBody>
      </p:sp>
      <p:sp>
        <p:nvSpPr>
          <p:cNvPr id="9" name="日期占位符 1"/>
          <p:cNvSpPr txBox="1">
            <a:spLocks/>
          </p:cNvSpPr>
          <p:nvPr userDrawn="1"/>
        </p:nvSpPr>
        <p:spPr>
          <a:xfrm>
            <a:off x="838200" y="6356350"/>
            <a:ext cx="27432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F9EB75-FE24-43CB-90FD-280975C686C0}" type="datetimeFigureOut">
              <a:rPr lang="zh-CN" altLang="en-US" smtClean="0"/>
              <a:pPr/>
              <a:t>2020/12/23</a:t>
            </a:fld>
            <a:endParaRPr lang="zh-CN" altLang="en-US"/>
          </a:p>
        </p:txBody>
      </p:sp>
      <p:sp>
        <p:nvSpPr>
          <p:cNvPr id="10" name="灯片编号占位符 3"/>
          <p:cNvSpPr txBox="1">
            <a:spLocks/>
          </p:cNvSpPr>
          <p:nvPr userDrawn="1"/>
        </p:nvSpPr>
        <p:spPr>
          <a:xfrm>
            <a:off x="8610600" y="6356350"/>
            <a:ext cx="27432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2138963-1525-4E4E-A5AE-A2B069EC3367}" type="slidenum">
              <a:rPr lang="zh-CN" altLang="en-US" smtClean="0"/>
              <a:pPr/>
              <a:t>‹#›</a:t>
            </a:fld>
            <a:endParaRPr lang="zh-CN" altLang="en-US"/>
          </a:p>
        </p:txBody>
      </p:sp>
      <p:pic>
        <p:nvPicPr>
          <p:cNvPr id="11" name="图片 10"/>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0"/>
            <a:ext cx="12192000" cy="6860731"/>
          </a:xfrm>
          <a:prstGeom prst="rect">
            <a:avLst/>
          </a:prstGeom>
        </p:spPr>
      </p:pic>
      <p:sp>
        <p:nvSpPr>
          <p:cNvPr id="12" name="矩形 11"/>
          <p:cNvSpPr/>
          <p:nvPr userDrawn="1"/>
        </p:nvSpPr>
        <p:spPr>
          <a:xfrm>
            <a:off x="0" y="0"/>
            <a:ext cx="12192000" cy="6860731"/>
          </a:xfrm>
          <a:prstGeom prst="rect">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056230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p:cNvSpPr txBox="1"/>
          <p:nvPr/>
        </p:nvSpPr>
        <p:spPr>
          <a:xfrm>
            <a:off x="5216184" y="3429000"/>
            <a:ext cx="1307088" cy="461665"/>
          </a:xfrm>
          <a:prstGeom prst="rect">
            <a:avLst/>
          </a:prstGeom>
          <a:noFill/>
        </p:spPr>
        <p:txBody>
          <a:bodyPr wrap="square" rtlCol="0">
            <a:spAutoFit/>
          </a:bodyPr>
          <a:lstStyle/>
          <a:p>
            <a:r>
              <a:rPr lang="en-US" altLang="zh-CN" sz="2400" dirty="0">
                <a:solidFill>
                  <a:schemeClr val="tx1">
                    <a:lumMod val="65000"/>
                    <a:lumOff val="35000"/>
                  </a:schemeClr>
                </a:solidFill>
                <a:latin typeface="幼圆" panose="02010509060101010101" pitchFamily="49" charset="-122"/>
                <a:ea typeface="幼圆" panose="02010509060101010101" pitchFamily="49" charset="-122"/>
              </a:rPr>
              <a:t>Group 8</a:t>
            </a:r>
            <a:endParaRPr lang="zh-CN" altLang="en-US" sz="2400" dirty="0">
              <a:solidFill>
                <a:schemeClr val="tx1">
                  <a:lumMod val="65000"/>
                  <a:lumOff val="35000"/>
                </a:schemeClr>
              </a:solidFill>
              <a:latin typeface="幼圆" panose="02010509060101010101" pitchFamily="49" charset="-122"/>
              <a:ea typeface="幼圆" panose="02010509060101010101" pitchFamily="49" charset="-122"/>
            </a:endParaRPr>
          </a:p>
        </p:txBody>
      </p:sp>
      <p:sp>
        <p:nvSpPr>
          <p:cNvPr id="8" name="文本框 7"/>
          <p:cNvSpPr txBox="1"/>
          <p:nvPr/>
        </p:nvSpPr>
        <p:spPr>
          <a:xfrm>
            <a:off x="3673165" y="2844225"/>
            <a:ext cx="4393126" cy="584775"/>
          </a:xfrm>
          <a:prstGeom prst="rect">
            <a:avLst/>
          </a:prstGeom>
          <a:noFill/>
        </p:spPr>
        <p:txBody>
          <a:bodyPr wrap="none" rtlCol="0">
            <a:spAutoFit/>
          </a:bodyPr>
          <a:lstStyle/>
          <a:p>
            <a:r>
              <a:rPr lang="en-US" altLang="zh-CN" sz="3200" dirty="0">
                <a:solidFill>
                  <a:schemeClr val="tx1">
                    <a:lumMod val="65000"/>
                    <a:lumOff val="35000"/>
                  </a:schemeClr>
                </a:solidFill>
                <a:latin typeface="方正喵呜体" panose="02010600010101010101" pitchFamily="2" charset="-122"/>
                <a:ea typeface="方正喵呜体" panose="02010600010101010101" pitchFamily="2" charset="-122"/>
              </a:rPr>
              <a:t>Software engineering</a:t>
            </a:r>
            <a:endParaRPr lang="zh-CN" altLang="en-US" sz="3200" dirty="0">
              <a:solidFill>
                <a:schemeClr val="tx1">
                  <a:lumMod val="65000"/>
                  <a:lumOff val="35000"/>
                </a:schemeClr>
              </a:solidFill>
              <a:latin typeface="方正喵呜体" panose="02010600010101010101" pitchFamily="2" charset="-122"/>
              <a:ea typeface="方正喵呜体" panose="02010600010101010101" pitchFamily="2" charset="-122"/>
            </a:endParaRPr>
          </a:p>
        </p:txBody>
      </p:sp>
      <p:pic>
        <p:nvPicPr>
          <p:cNvPr id="2" name="Lady &amp; Bird (淑女与鸟组合) - Stephanie Says (史蒂芬妮说)(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cstate="print"/>
          <a:stretch>
            <a:fillRect/>
          </a:stretch>
        </p:blipFill>
        <p:spPr>
          <a:xfrm>
            <a:off x="6320676" y="-708560"/>
            <a:ext cx="609600" cy="609600"/>
          </a:xfrm>
          <a:prstGeom prst="rect">
            <a:avLst/>
          </a:prstGeom>
        </p:spPr>
      </p:pic>
    </p:spTree>
    <p:extLst>
      <p:ext uri="{BB962C8B-B14F-4D97-AF65-F5344CB8AC3E}">
        <p14:creationId xmlns:p14="http://schemas.microsoft.com/office/powerpoint/2010/main" val="12052245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38" presetClass="entr" presetSubtype="0" accel="50000" fill="hold" grpId="0" nodeType="clickEffect">
                                  <p:stCondLst>
                                    <p:cond delay="0"/>
                                  </p:stCondLst>
                                  <p:iterate type="lt">
                                    <p:tmPct val="50000"/>
                                  </p:iterate>
                                  <p:childTnLst>
                                    <p:set>
                                      <p:cBhvr>
                                        <p:cTn id="10" dur="1" fill="hold">
                                          <p:stCondLst>
                                            <p:cond delay="0"/>
                                          </p:stCondLst>
                                        </p:cTn>
                                        <p:tgtEl>
                                          <p:spTgt spid="8"/>
                                        </p:tgtEl>
                                        <p:attrNameLst>
                                          <p:attrName>style.visibility</p:attrName>
                                        </p:attrNameLst>
                                      </p:cBhvr>
                                      <p:to>
                                        <p:strVal val="visible"/>
                                      </p:to>
                                    </p:set>
                                    <p:set>
                                      <p:cBhvr>
                                        <p:cTn id="11" dur="455" fill="hold">
                                          <p:stCondLst>
                                            <p:cond delay="0"/>
                                          </p:stCondLst>
                                        </p:cTn>
                                        <p:tgtEl>
                                          <p:spTgt spid="8"/>
                                        </p:tgtEl>
                                        <p:attrNameLst>
                                          <p:attrName>style.rotation</p:attrName>
                                        </p:attrNameLst>
                                      </p:cBhvr>
                                      <p:to>
                                        <p:strVal val="-45.0"/>
                                      </p:to>
                                    </p:set>
                                    <p:anim calcmode="lin" valueType="num">
                                      <p:cBhvr>
                                        <p:cTn id="12" dur="455" fill="hold">
                                          <p:stCondLst>
                                            <p:cond delay="455"/>
                                          </p:stCondLst>
                                        </p:cTn>
                                        <p:tgtEl>
                                          <p:spTgt spid="8"/>
                                        </p:tgtEl>
                                        <p:attrNameLst>
                                          <p:attrName>style.rotation</p:attrName>
                                        </p:attrNameLst>
                                      </p:cBhvr>
                                      <p:tavLst>
                                        <p:tav tm="0">
                                          <p:val>
                                            <p:fltVal val="-45"/>
                                          </p:val>
                                        </p:tav>
                                        <p:tav tm="69900">
                                          <p:val>
                                            <p:fltVal val="45"/>
                                          </p:val>
                                        </p:tav>
                                        <p:tav tm="100000">
                                          <p:val>
                                            <p:fltVal val="0"/>
                                          </p:val>
                                        </p:tav>
                                      </p:tavLst>
                                    </p:anim>
                                    <p:anim calcmode="lin" valueType="num">
                                      <p:cBhvr>
                                        <p:cTn id="13" dur="455" fill="hold">
                                          <p:stCondLst>
                                            <p:cond delay="0"/>
                                          </p:stCondLst>
                                        </p:cTn>
                                        <p:tgtEl>
                                          <p:spTgt spid="8"/>
                                        </p:tgtEl>
                                        <p:attrNameLst>
                                          <p:attrName>ppt_y</p:attrName>
                                        </p:attrNameLst>
                                      </p:cBhvr>
                                      <p:tavLst>
                                        <p:tav tm="0">
                                          <p:val>
                                            <p:strVal val="#ppt_y-1"/>
                                          </p:val>
                                        </p:tav>
                                        <p:tav tm="100000">
                                          <p:val>
                                            <p:strVal val="#ppt_y-(0.354*#ppt_w-0.172*#ppt_h)"/>
                                          </p:val>
                                        </p:tav>
                                      </p:tavLst>
                                    </p:anim>
                                    <p:anim calcmode="lin" valueType="num">
                                      <p:cBhvr>
                                        <p:cTn id="14" dur="156" decel="50000" autoRev="1" fill="hold">
                                          <p:stCondLst>
                                            <p:cond delay="455"/>
                                          </p:stCondLst>
                                        </p:cTn>
                                        <p:tgtEl>
                                          <p:spTgt spid="8"/>
                                        </p:tgtEl>
                                        <p:attrNameLst>
                                          <p:attrName>ppt_y</p:attrName>
                                        </p:attrNameLst>
                                      </p:cBhvr>
                                      <p:tavLst>
                                        <p:tav tm="0">
                                          <p:val>
                                            <p:strVal val="#ppt_y-(0.354*#ppt_w-0.172*#ppt_h)"/>
                                          </p:val>
                                        </p:tav>
                                        <p:tav tm="100000">
                                          <p:val>
                                            <p:strVal val="#ppt_y-(0.354*#ppt_w-0.172*#ppt_h)-#ppt_h/2"/>
                                          </p:val>
                                        </p:tav>
                                      </p:tavLst>
                                    </p:anim>
                                    <p:anim calcmode="lin" valueType="num">
                                      <p:cBhvr>
                                        <p:cTn id="15" dur="136" fill="hold">
                                          <p:stCondLst>
                                            <p:cond delay="864"/>
                                          </p:stCondLst>
                                        </p:cTn>
                                        <p:tgtEl>
                                          <p:spTgt spid="8"/>
                                        </p:tgtEl>
                                        <p:attrNameLst>
                                          <p:attrName>ppt_y</p:attrName>
                                        </p:attrNameLst>
                                      </p:cBhvr>
                                      <p:tavLst>
                                        <p:tav tm="0">
                                          <p:val>
                                            <p:strVal val="#ppt_y-(0.354*#ppt_w-0.172*#ppt_h)"/>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6" presetClass="entr" presetSubtype="37"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arn(outVertical)">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1" repeatCount="indefinite" fill="hold" display="0">
                  <p:stCondLst>
                    <p:cond delay="indefinite"/>
                  </p:stCondLst>
                  <p:endCondLst>
                    <p:cond evt="onStopAudio" delay="0">
                      <p:tgtEl>
                        <p:sldTgt/>
                      </p:tgtEl>
                    </p:cond>
                  </p:endCondLst>
                </p:cTn>
                <p:tgtEl>
                  <p:spTgt spid="2"/>
                </p:tgtEl>
              </p:cMediaNode>
            </p:audio>
          </p:childTnLst>
        </p:cTn>
      </p:par>
    </p:tnLst>
    <p:bldLst>
      <p:bldP spid="6"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AD9647F3-DCAE-4383-B923-631EF4F5A70B}"/>
              </a:ext>
            </a:extLst>
          </p:cNvPr>
          <p:cNvSpPr txBox="1"/>
          <p:nvPr/>
        </p:nvSpPr>
        <p:spPr>
          <a:xfrm>
            <a:off x="1081225" y="1247285"/>
            <a:ext cx="10029548" cy="1200329"/>
          </a:xfrm>
          <a:prstGeom prst="rect">
            <a:avLst/>
          </a:prstGeom>
          <a:noFill/>
        </p:spPr>
        <p:txBody>
          <a:bodyPr wrap="square">
            <a:spAutoFit/>
          </a:bodyPr>
          <a:lstStyle/>
          <a:p>
            <a:r>
              <a:rPr lang="en-US" altLang="zh-CN" sz="1800" dirty="0">
                <a:effectLst/>
                <a:ea typeface="等线" panose="02010600030101010101" pitchFamily="2" charset="-122"/>
                <a:cs typeface="Times New Roman" panose="02020603050405020304" pitchFamily="18" charset="0"/>
              </a:rPr>
              <a:t>Software design background:</a:t>
            </a:r>
          </a:p>
          <a:p>
            <a:r>
              <a:rPr lang="en-US" altLang="zh-CN" sz="1800" dirty="0">
                <a:effectLst/>
                <a:ea typeface="等线" panose="02010600030101010101" pitchFamily="2" charset="-122"/>
                <a:cs typeface="Times New Roman" panose="02020603050405020304" pitchFamily="18" charset="0"/>
              </a:rPr>
              <a:t>It is suitable for gifts and gifts to balance income and expenditure, and reminders of the difference in wedding money between relatives and friends. Don't worry about the difference in the amount of gifts. You can't find the gift book when it is critical, and forget the amount of gifts with friends.</a:t>
            </a:r>
            <a:endParaRPr lang="zh-CN" altLang="en-US" dirty="0"/>
          </a:p>
        </p:txBody>
      </p:sp>
      <p:sp>
        <p:nvSpPr>
          <p:cNvPr id="7" name="文本框 6">
            <a:extLst>
              <a:ext uri="{FF2B5EF4-FFF2-40B4-BE49-F238E27FC236}">
                <a16:creationId xmlns:a16="http://schemas.microsoft.com/office/drawing/2014/main" id="{109A4BC8-BBE5-4060-B553-B3292343D3F5}"/>
              </a:ext>
            </a:extLst>
          </p:cNvPr>
          <p:cNvSpPr txBox="1"/>
          <p:nvPr/>
        </p:nvSpPr>
        <p:spPr>
          <a:xfrm>
            <a:off x="770507" y="3287411"/>
            <a:ext cx="10650985" cy="1754326"/>
          </a:xfrm>
          <a:prstGeom prst="rect">
            <a:avLst/>
          </a:prstGeom>
          <a:noFill/>
        </p:spPr>
        <p:txBody>
          <a:bodyPr wrap="square">
            <a:spAutoFit/>
          </a:bodyPr>
          <a:lstStyle/>
          <a:p>
            <a:pPr marL="228600" indent="266700"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Software function:</a:t>
            </a:r>
          </a:p>
          <a:p>
            <a:pPr marL="228600" indent="266700"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There are three main functions of the favor notes. The main interface is a calendar, which allows users to add gifts to and from a certain day, and to check the gifts and gifts of a previous day, so that users can record favors anytime and anywhere. Wedding banquets, birthday banquets, New Year's Eve, childbirth, filial piety, etc.; the left and right interfaces are the gift and the gift, you can directly view all your gift and gift records.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902281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16241C42-FD7A-4515-8050-56FD24AD3C11}"/>
              </a:ext>
            </a:extLst>
          </p:cNvPr>
          <p:cNvSpPr txBox="1"/>
          <p:nvPr/>
        </p:nvSpPr>
        <p:spPr>
          <a:xfrm>
            <a:off x="934374" y="661356"/>
            <a:ext cx="10633229" cy="1200329"/>
          </a:xfrm>
          <a:prstGeom prst="rect">
            <a:avLst/>
          </a:prstGeom>
          <a:noFill/>
        </p:spPr>
        <p:txBody>
          <a:bodyPr wrap="square">
            <a:spAutoFit/>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Steps for usage:</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 Open the APP and enter the main interface. The main interface is the calendar. You can click to select a day, and the record of the day's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added'with</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gift'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or'gift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will be displayed at the bottom; then click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the'plus</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sign in the lower right corner to enter the adding interface , Add a gift or receipt record for the day.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053400ED-5B04-4B2C-8FB7-202DE204E281}"/>
              </a:ext>
            </a:extLst>
          </p:cNvPr>
          <p:cNvPicPr/>
          <p:nvPr/>
        </p:nvPicPr>
        <p:blipFill>
          <a:blip r:embed="rId2"/>
          <a:stretch>
            <a:fillRect/>
          </a:stretch>
        </p:blipFill>
        <p:spPr>
          <a:xfrm>
            <a:off x="4884605" y="2021460"/>
            <a:ext cx="2422790" cy="4441483"/>
          </a:xfrm>
          <a:prstGeom prst="rect">
            <a:avLst/>
          </a:prstGeom>
        </p:spPr>
      </p:pic>
    </p:spTree>
    <p:extLst>
      <p:ext uri="{BB962C8B-B14F-4D97-AF65-F5344CB8AC3E}">
        <p14:creationId xmlns:p14="http://schemas.microsoft.com/office/powerpoint/2010/main" val="1969503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9428AA37-480E-4F7D-A799-5C030B94D274}"/>
              </a:ext>
            </a:extLst>
          </p:cNvPr>
          <p:cNvSpPr txBox="1"/>
          <p:nvPr/>
        </p:nvSpPr>
        <p:spPr>
          <a:xfrm>
            <a:off x="1147438" y="675573"/>
            <a:ext cx="10091692" cy="646331"/>
          </a:xfrm>
          <a:prstGeom prst="rect">
            <a:avLst/>
          </a:prstGeom>
          <a:noFill/>
        </p:spPr>
        <p:txBody>
          <a:bodyPr wrap="square">
            <a:spAutoFit/>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 After entering the add interface, enter ‘person’s name’, ‘amount’, select ‘time’, ‘with gift’ or ‘receive gift’ and ‘type’, click ‘save’ in the upper right corner after completion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75414802-E345-4B85-870B-8E5BB4DC3C3D}"/>
              </a:ext>
            </a:extLst>
          </p:cNvPr>
          <p:cNvPicPr/>
          <p:nvPr/>
        </p:nvPicPr>
        <p:blipFill>
          <a:blip r:embed="rId2"/>
          <a:stretch>
            <a:fillRect/>
          </a:stretch>
        </p:blipFill>
        <p:spPr>
          <a:xfrm>
            <a:off x="2107054" y="1571346"/>
            <a:ext cx="2837808" cy="4625845"/>
          </a:xfrm>
          <a:prstGeom prst="rect">
            <a:avLst/>
          </a:prstGeom>
        </p:spPr>
      </p:pic>
      <p:pic>
        <p:nvPicPr>
          <p:cNvPr id="5" name="图片 4">
            <a:extLst>
              <a:ext uri="{FF2B5EF4-FFF2-40B4-BE49-F238E27FC236}">
                <a16:creationId xmlns:a16="http://schemas.microsoft.com/office/drawing/2014/main" id="{97B73376-CFD7-4ABB-AD39-7368D73D6970}"/>
              </a:ext>
            </a:extLst>
          </p:cNvPr>
          <p:cNvPicPr/>
          <p:nvPr/>
        </p:nvPicPr>
        <p:blipFill>
          <a:blip r:embed="rId3"/>
          <a:stretch>
            <a:fillRect/>
          </a:stretch>
        </p:blipFill>
        <p:spPr>
          <a:xfrm>
            <a:off x="5606467" y="1571346"/>
            <a:ext cx="2837808" cy="4714104"/>
          </a:xfrm>
          <a:prstGeom prst="rect">
            <a:avLst/>
          </a:prstGeom>
        </p:spPr>
      </p:pic>
    </p:spTree>
    <p:extLst>
      <p:ext uri="{BB962C8B-B14F-4D97-AF65-F5344CB8AC3E}">
        <p14:creationId xmlns:p14="http://schemas.microsoft.com/office/powerpoint/2010/main" val="3930778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707A95FB-6082-476C-BC94-96B77A2F5152}"/>
              </a:ext>
            </a:extLst>
          </p:cNvPr>
          <p:cNvSpPr txBox="1"/>
          <p:nvPr/>
        </p:nvSpPr>
        <p:spPr>
          <a:xfrm>
            <a:off x="1342745" y="355978"/>
            <a:ext cx="8715653" cy="923330"/>
          </a:xfrm>
          <a:prstGeom prst="rect">
            <a:avLst/>
          </a:prstGeom>
          <a:noFill/>
        </p:spPr>
        <p:txBody>
          <a:bodyPr wrap="square">
            <a:spAutoFit/>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 left interface displays all the information recorded by the user</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 right interface displays all the ‘gift receiving’ information recorded by the user</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A78C6408-D3F9-4168-B9DA-9D9D0E099AD4}"/>
              </a:ext>
            </a:extLst>
          </p:cNvPr>
          <p:cNvPicPr/>
          <p:nvPr/>
        </p:nvPicPr>
        <p:blipFill>
          <a:blip r:embed="rId2"/>
          <a:stretch>
            <a:fillRect/>
          </a:stretch>
        </p:blipFill>
        <p:spPr>
          <a:xfrm>
            <a:off x="2368580" y="1633287"/>
            <a:ext cx="2514138" cy="5072191"/>
          </a:xfrm>
          <a:prstGeom prst="rect">
            <a:avLst/>
          </a:prstGeom>
        </p:spPr>
      </p:pic>
      <p:pic>
        <p:nvPicPr>
          <p:cNvPr id="5" name="图片 4">
            <a:extLst>
              <a:ext uri="{FF2B5EF4-FFF2-40B4-BE49-F238E27FC236}">
                <a16:creationId xmlns:a16="http://schemas.microsoft.com/office/drawing/2014/main" id="{37F30967-169A-4973-AC26-CD090B3D2369}"/>
              </a:ext>
            </a:extLst>
          </p:cNvPr>
          <p:cNvPicPr/>
          <p:nvPr/>
        </p:nvPicPr>
        <p:blipFill>
          <a:blip r:embed="rId3"/>
          <a:stretch>
            <a:fillRect/>
          </a:stretch>
        </p:blipFill>
        <p:spPr>
          <a:xfrm>
            <a:off x="5620461" y="1633287"/>
            <a:ext cx="2514138" cy="5006621"/>
          </a:xfrm>
          <a:prstGeom prst="rect">
            <a:avLst/>
          </a:prstGeom>
        </p:spPr>
      </p:pic>
    </p:spTree>
    <p:extLst>
      <p:ext uri="{BB962C8B-B14F-4D97-AF65-F5344CB8AC3E}">
        <p14:creationId xmlns:p14="http://schemas.microsoft.com/office/powerpoint/2010/main" val="3875811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4FDB7B-D8BE-4E9B-B122-2C76311003B1}"/>
              </a:ext>
            </a:extLst>
          </p:cNvPr>
          <p:cNvSpPr>
            <a:spLocks noGrp="1"/>
          </p:cNvSpPr>
          <p:nvPr>
            <p:ph type="title"/>
          </p:nvPr>
        </p:nvSpPr>
        <p:spPr/>
        <p:txBody>
          <a:bodyPr>
            <a:normAutofit/>
          </a:bodyPr>
          <a:lstStyle/>
          <a:p>
            <a:r>
              <a:rPr lang="en-US" altLang="zh-CN" sz="2800" dirty="0"/>
              <a:t>Group Development experience</a:t>
            </a:r>
            <a:endParaRPr lang="zh-CN" altLang="en-US" sz="2800" dirty="0"/>
          </a:p>
        </p:txBody>
      </p:sp>
      <p:sp>
        <p:nvSpPr>
          <p:cNvPr id="3" name="内容占位符 2">
            <a:extLst>
              <a:ext uri="{FF2B5EF4-FFF2-40B4-BE49-F238E27FC236}">
                <a16:creationId xmlns:a16="http://schemas.microsoft.com/office/drawing/2014/main" id="{5308CA20-DE8D-467D-B79B-6C43B7079B1A}"/>
              </a:ext>
            </a:extLst>
          </p:cNvPr>
          <p:cNvSpPr>
            <a:spLocks noGrp="1"/>
          </p:cNvSpPr>
          <p:nvPr>
            <p:ph idx="1"/>
          </p:nvPr>
        </p:nvSpPr>
        <p:spPr/>
        <p:txBody>
          <a:bodyPr>
            <a:normAutofit/>
          </a:bodyPr>
          <a:lstStyle/>
          <a:p>
            <a:pPr marL="0" indent="0">
              <a:buNone/>
            </a:pPr>
            <a:r>
              <a:rPr lang="en-US" altLang="zh-CN" sz="2000" dirty="0"/>
              <a:t>To do system development, you should be familiar with the basic instructions and the entire process of system development, compilation and debugging, such as how to modify the code. After these basic familiarity, if the Java foundation is not very good, you should read more or read it repeatedly. Read a book about Java basics or Baidu's familiar knowledge points. A lot of the logic of the source code is composed of these. These knowledge points are very familiar with the code to understand, how to follow the code to have ideas, then the basics of android, the four major of android The role and difference of components, life cycle, and basic UI controls must be familiar and understood. Basically, the Android foundation will be used in the system, so the foundation must be solid.</a:t>
            </a:r>
            <a:endParaRPr lang="zh-CN" altLang="en-US" sz="2000" dirty="0"/>
          </a:p>
        </p:txBody>
      </p:sp>
    </p:spTree>
    <p:extLst>
      <p:ext uri="{BB962C8B-B14F-4D97-AF65-F5344CB8AC3E}">
        <p14:creationId xmlns:p14="http://schemas.microsoft.com/office/powerpoint/2010/main" val="875300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文本框 6"/>
          <p:cNvSpPr txBox="1"/>
          <p:nvPr/>
        </p:nvSpPr>
        <p:spPr>
          <a:xfrm>
            <a:off x="4038842" y="3975262"/>
            <a:ext cx="3661772" cy="369332"/>
          </a:xfrm>
          <a:prstGeom prst="rect">
            <a:avLst/>
          </a:prstGeom>
          <a:noFill/>
        </p:spPr>
        <p:txBody>
          <a:bodyPr wrap="none" rtlCol="0">
            <a:spAutoFit/>
          </a:bodyPr>
          <a:lstStyle/>
          <a:p>
            <a:r>
              <a:rPr lang="en-US" altLang="zh-CN" dirty="0">
                <a:solidFill>
                  <a:schemeClr val="tx1">
                    <a:lumMod val="65000"/>
                    <a:lumOff val="35000"/>
                  </a:schemeClr>
                </a:solidFill>
                <a:latin typeface="方正喵呜体" panose="02010600010101010101" pitchFamily="2" charset="-122"/>
                <a:ea typeface="方正喵呜体" panose="02010600010101010101" pitchFamily="2" charset="-122"/>
              </a:rPr>
              <a:t>CONSECTETUR ADIPISICING ELIT</a:t>
            </a:r>
            <a:endParaRPr lang="zh-CN" altLang="en-US" dirty="0">
              <a:solidFill>
                <a:schemeClr val="tx1">
                  <a:lumMod val="65000"/>
                  <a:lumOff val="35000"/>
                </a:schemeClr>
              </a:solidFill>
              <a:latin typeface="方正喵呜体" panose="02010600010101010101" pitchFamily="2" charset="-122"/>
              <a:ea typeface="方正喵呜体" panose="02010600010101010101" pitchFamily="2" charset="-122"/>
            </a:endParaRPr>
          </a:p>
        </p:txBody>
      </p:sp>
      <p:sp>
        <p:nvSpPr>
          <p:cNvPr id="8" name="文本框 7"/>
          <p:cNvSpPr txBox="1"/>
          <p:nvPr/>
        </p:nvSpPr>
        <p:spPr>
          <a:xfrm>
            <a:off x="4878911" y="2771350"/>
            <a:ext cx="1981633" cy="1107996"/>
          </a:xfrm>
          <a:prstGeom prst="rect">
            <a:avLst/>
          </a:prstGeom>
          <a:noFill/>
        </p:spPr>
        <p:txBody>
          <a:bodyPr wrap="none" rtlCol="0">
            <a:spAutoFit/>
          </a:bodyPr>
          <a:lstStyle/>
          <a:p>
            <a:r>
              <a:rPr lang="en-US" altLang="zh-CN" sz="6600" dirty="0">
                <a:solidFill>
                  <a:schemeClr val="tx1">
                    <a:lumMod val="65000"/>
                    <a:lumOff val="35000"/>
                  </a:schemeClr>
                </a:solidFill>
                <a:latin typeface="方正喵呜体" panose="02010600010101010101" pitchFamily="2" charset="-122"/>
                <a:ea typeface="方正喵呜体" panose="02010600010101010101" pitchFamily="2" charset="-122"/>
              </a:rPr>
              <a:t>END</a:t>
            </a:r>
            <a:endParaRPr lang="zh-CN" altLang="en-US" sz="6600" dirty="0">
              <a:solidFill>
                <a:schemeClr val="tx1">
                  <a:lumMod val="65000"/>
                  <a:lumOff val="35000"/>
                </a:schemeClr>
              </a:solidFill>
              <a:latin typeface="方正喵呜体" panose="02010600010101010101" pitchFamily="2" charset="-122"/>
              <a:ea typeface="方正喵呜体" panose="02010600010101010101" pitchFamily="2" charset="-122"/>
            </a:endParaRPr>
          </a:p>
        </p:txBody>
      </p:sp>
    </p:spTree>
    <p:extLst>
      <p:ext uri="{BB962C8B-B14F-4D97-AF65-F5344CB8AC3E}">
        <p14:creationId xmlns:p14="http://schemas.microsoft.com/office/powerpoint/2010/main" val="40761536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lt">
                                    <p:tmPct val="50000"/>
                                  </p:iterate>
                                  <p:childTnLst>
                                    <p:set>
                                      <p:cBhvr>
                                        <p:cTn id="6" dur="1" fill="hold">
                                          <p:stCondLst>
                                            <p:cond delay="0"/>
                                          </p:stCondLst>
                                        </p:cTn>
                                        <p:tgtEl>
                                          <p:spTgt spid="8"/>
                                        </p:tgtEl>
                                        <p:attrNameLst>
                                          <p:attrName>style.visibility</p:attrName>
                                        </p:attrNameLst>
                                      </p:cBhvr>
                                      <p:to>
                                        <p:strVal val="visible"/>
                                      </p:to>
                                    </p:set>
                                    <p:set>
                                      <p:cBhvr>
                                        <p:cTn id="7" dur="455" fill="hold">
                                          <p:stCondLst>
                                            <p:cond delay="0"/>
                                          </p:stCondLst>
                                        </p:cTn>
                                        <p:tgtEl>
                                          <p:spTgt spid="8"/>
                                        </p:tgtEl>
                                        <p:attrNameLst>
                                          <p:attrName>style.rotation</p:attrName>
                                        </p:attrNameLst>
                                      </p:cBhvr>
                                      <p:to>
                                        <p:strVal val="-45.0"/>
                                      </p:to>
                                    </p:set>
                                    <p:anim calcmode="lin" valueType="num">
                                      <p:cBhvr>
                                        <p:cTn id="8" dur="455" fill="hold">
                                          <p:stCondLst>
                                            <p:cond delay="455"/>
                                          </p:stCondLst>
                                        </p:cTn>
                                        <p:tgtEl>
                                          <p:spTgt spid="8"/>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8"/>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8"/>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8"/>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anim calcmode="lin" valueType="num">
                                      <p:cBhvr>
                                        <p:cTn id="17" dur="1000" fill="hold"/>
                                        <p:tgtEl>
                                          <p:spTgt spid="7"/>
                                        </p:tgtEl>
                                        <p:attrNameLst>
                                          <p:attrName>ppt_x</p:attrName>
                                        </p:attrNameLst>
                                      </p:cBhvr>
                                      <p:tavLst>
                                        <p:tav tm="0">
                                          <p:val>
                                            <p:strVal val="#ppt_x"/>
                                          </p:val>
                                        </p:tav>
                                        <p:tav tm="100000">
                                          <p:val>
                                            <p:strVal val="#ppt_x"/>
                                          </p:val>
                                        </p:tav>
                                      </p:tavLst>
                                    </p:anim>
                                    <p:anim calcmode="lin" valueType="num">
                                      <p:cBhvr>
                                        <p:cTn id="1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手绘论文答辩"/>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493</Words>
  <Application>Microsoft Office PowerPoint</Application>
  <PresentationFormat>宽屏</PresentationFormat>
  <Paragraphs>20</Paragraphs>
  <Slides>7</Slides>
  <Notes>2</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7</vt:i4>
      </vt:variant>
    </vt:vector>
  </HeadingPairs>
  <TitlesOfParts>
    <vt:vector size="14" baseType="lpstr">
      <vt:lpstr>等线</vt:lpstr>
      <vt:lpstr>方正喵呜体</vt:lpstr>
      <vt:lpstr>幼圆</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Group Development experience</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手绘论文答辩</dc:title>
  <dc:creator>PC</dc:creator>
  <cp:lastModifiedBy>kit lam</cp:lastModifiedBy>
  <cp:revision>53</cp:revision>
  <dcterms:created xsi:type="dcterms:W3CDTF">2017-04-02T11:58:26Z</dcterms:created>
  <dcterms:modified xsi:type="dcterms:W3CDTF">2020-12-22T17:10:10Z</dcterms:modified>
</cp:coreProperties>
</file>

<file path=docProps/thumbnail.jpeg>
</file>